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91" r:id="rId2"/>
    <p:sldId id="269" r:id="rId3"/>
    <p:sldId id="265" r:id="rId4"/>
    <p:sldId id="266" r:id="rId5"/>
    <p:sldId id="287" r:id="rId6"/>
    <p:sldId id="280" r:id="rId7"/>
    <p:sldId id="282" r:id="rId8"/>
    <p:sldId id="278" r:id="rId9"/>
    <p:sldId id="279" r:id="rId10"/>
    <p:sldId id="289" r:id="rId11"/>
    <p:sldId id="290" r:id="rId12"/>
    <p:sldId id="268" r:id="rId13"/>
    <p:sldId id="263" r:id="rId14"/>
    <p:sldId id="264" r:id="rId15"/>
    <p:sldId id="260" r:id="rId16"/>
    <p:sldId id="262" r:id="rId17"/>
    <p:sldId id="261" r:id="rId18"/>
    <p:sldId id="285" r:id="rId19"/>
    <p:sldId id="286" r:id="rId20"/>
    <p:sldId id="284" r:id="rId21"/>
    <p:sldId id="281" r:id="rId22"/>
    <p:sldId id="283" r:id="rId23"/>
    <p:sldId id="276" r:id="rId24"/>
    <p:sldId id="274" r:id="rId25"/>
    <p:sldId id="275" r:id="rId26"/>
    <p:sldId id="273" r:id="rId27"/>
    <p:sldId id="288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25B0DE9-0459-4CD7-9CB3-60090C7F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8C2B-1556-4F24-9EE3-78B3C855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7313-C45E-4FB2-8386-87A8FB1A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EE84-FD32-44BB-BC4D-8E98932F8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6DD4-68DC-4D51-A093-6F1642BE6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098D-899D-4D0D-A8BD-C8E1AE8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1F21-173F-4238-A63D-03016D5A0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23F4-202F-419D-93FE-9F7D81C0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CB71-9F91-4DAB-919B-48F22CC0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BA47-46DC-4E19-9D76-20A2533E3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00B7-B470-4978-884B-250B428A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CB6B-C2B2-4CF8-97B6-29880D4D2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E0A410-7FBE-4DC1-B5AB-2B53DDF2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Bio&amp; 241 A&amp;P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Unit 4 Lecture 2</a:t>
            </a:r>
          </a:p>
        </p:txBody>
      </p:sp>
      <p:pic>
        <p:nvPicPr>
          <p:cNvPr id="2051" name="Picture 2" descr="C:\Documents and Settings\GaryB.SFCC\Local Settings\Temporary Internet Files\Content.IE5\L3E0T3PC\MCj021152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1447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Embryonic Development of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Brain and Spinal Cord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6" descr="spina bifida 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752600"/>
            <a:ext cx="355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spina bifida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18288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Embryonic Development of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Brain and Spinal Cord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6" descr="acrania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2366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acrania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1162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2971800" cy="3429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Arrangement of the </a:t>
            </a:r>
            <a:r>
              <a:rPr lang="en-US" sz="3600" b="1" dirty="0" err="1" smtClean="0">
                <a:solidFill>
                  <a:schemeClr val="tx1"/>
                </a:solidFill>
              </a:rPr>
              <a:t>Meninges</a:t>
            </a:r>
            <a:r>
              <a:rPr lang="en-US" sz="3600" b="1" dirty="0" smtClean="0">
                <a:solidFill>
                  <a:schemeClr val="tx1"/>
                </a:solidFill>
              </a:rPr>
              <a:t> and their spaces</a:t>
            </a:r>
          </a:p>
        </p:txBody>
      </p:sp>
      <p:pic>
        <p:nvPicPr>
          <p:cNvPr id="13315" name="Picture 3" descr="173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Lobes of the Cerebral Cortex</a:t>
            </a:r>
          </a:p>
        </p:txBody>
      </p:sp>
      <p:pic>
        <p:nvPicPr>
          <p:cNvPr id="14339" name="Picture 3" descr="173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Functional Areas of the Cerebral Cortex</a:t>
            </a:r>
          </a:p>
        </p:txBody>
      </p:sp>
      <p:pic>
        <p:nvPicPr>
          <p:cNvPr id="15363" name="Picture 3" descr="1738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371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as seen in Frontal Section</a:t>
            </a:r>
          </a:p>
        </p:txBody>
      </p:sp>
      <p:pic>
        <p:nvPicPr>
          <p:cNvPr id="16387" name="Picture 4" descr="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173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1940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as seen from an inferior view including cranial nerves</a:t>
            </a:r>
          </a:p>
        </p:txBody>
      </p:sp>
      <p:pic>
        <p:nvPicPr>
          <p:cNvPr id="17411" name="Picture 4" descr="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1738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as seen in midsagittal</a:t>
            </a:r>
          </a:p>
        </p:txBody>
      </p:sp>
      <p:pic>
        <p:nvPicPr>
          <p:cNvPr id="18435" name="Picture 5" descr="173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791200" y="3124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384925" y="3062288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Corpus </a:t>
            </a:r>
            <a:r>
              <a:rPr lang="en-US" sz="2000" b="1" dirty="0" err="1">
                <a:solidFill>
                  <a:schemeClr val="bg1"/>
                </a:solidFill>
              </a:rPr>
              <a:t>Callosum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486400" y="2819400"/>
            <a:ext cx="119063" cy="520700"/>
          </a:xfrm>
          <a:prstGeom prst="down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486400" y="2335213"/>
            <a:ext cx="229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Septum </a:t>
            </a:r>
            <a:r>
              <a:rPr lang="en-US" sz="2000" b="1" dirty="0" err="1">
                <a:solidFill>
                  <a:schemeClr val="bg1"/>
                </a:solidFill>
              </a:rPr>
              <a:t>pellucidum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19459" name="Picture 3" descr="173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34000" y="34290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5410200" y="2667000"/>
            <a:ext cx="119063" cy="520700"/>
          </a:xfrm>
          <a:prstGeom prst="down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470525" y="2224088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Fornix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003925" y="3290888"/>
            <a:ext cx="246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Intermediate mass of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the Thalamus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20483" name="Picture 3" descr="173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029200" y="3505200"/>
            <a:ext cx="520700" cy="119063"/>
          </a:xfrm>
          <a:prstGeom prst="left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622925" y="3367088"/>
            <a:ext cx="2757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Corpora Quadrigemina</a:t>
            </a: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4419600" y="4495800"/>
            <a:ext cx="393700" cy="182563"/>
          </a:xfrm>
          <a:custGeom>
            <a:avLst/>
            <a:gdLst>
              <a:gd name="T0" fmla="*/ 93427054 w 21600"/>
              <a:gd name="T1" fmla="*/ 0 h 21600"/>
              <a:gd name="T2" fmla="*/ 56053837 w 21600"/>
              <a:gd name="T3" fmla="*/ 4347171 h 21600"/>
              <a:gd name="T4" fmla="*/ 0 w 21600"/>
              <a:gd name="T5" fmla="*/ 10868584 h 21600"/>
              <a:gd name="T6" fmla="*/ 56053837 w 21600"/>
              <a:gd name="T7" fmla="*/ 13041599 h 21600"/>
              <a:gd name="T8" fmla="*/ 112107675 w 21600"/>
              <a:gd name="T9" fmla="*/ 9056672 h 21600"/>
              <a:gd name="T10" fmla="*/ 130794201 w 21600"/>
              <a:gd name="T11" fmla="*/ 43471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209800" y="4572000"/>
            <a:ext cx="214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Cisterna cerebello</a:t>
            </a:r>
          </a:p>
          <a:p>
            <a:r>
              <a:rPr lang="en-US" sz="2000" b="1"/>
              <a:t>medullaris</a:t>
            </a:r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 rot="5400000">
            <a:off x="4371181" y="3248819"/>
            <a:ext cx="265113" cy="320675"/>
          </a:xfrm>
          <a:custGeom>
            <a:avLst/>
            <a:gdLst>
              <a:gd name="T0" fmla="*/ 27967681 w 21600"/>
              <a:gd name="T1" fmla="*/ 0 h 21600"/>
              <a:gd name="T2" fmla="*/ 27967681 w 21600"/>
              <a:gd name="T3" fmla="*/ 39782763 h 21600"/>
              <a:gd name="T4" fmla="*/ 5985122 w 21600"/>
              <a:gd name="T5" fmla="*/ 70678556 h 21600"/>
              <a:gd name="T6" fmla="*/ 39937921 w 21600"/>
              <a:gd name="T7" fmla="*/ 198913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2209800" y="2971800"/>
            <a:ext cx="225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Cisterna superiors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Embryonic Development of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Brain and Spinal Cord </a:t>
            </a:r>
          </a:p>
        </p:txBody>
      </p:sp>
      <p:pic>
        <p:nvPicPr>
          <p:cNvPr id="3075" name="Picture 3" descr="173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21507" name="Picture 3" descr="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5675"/>
            <a:ext cx="9144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1738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22531" name="Picture 3" descr="173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Cerebrospinal Fluid “CSF”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4175" y="914400"/>
            <a:ext cx="88273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Blood-Brain Barrier:  formed by tight junction of the endothelial </a:t>
            </a:r>
          </a:p>
          <a:p>
            <a:r>
              <a:rPr lang="en-US" b="1"/>
              <a:t>		cells of capillaries, tight junction between </a:t>
            </a:r>
          </a:p>
          <a:p>
            <a:r>
              <a:rPr lang="en-US" b="1"/>
              <a:t>		ependymal cells and astrocytes.  These three tissues </a:t>
            </a:r>
          </a:p>
          <a:p>
            <a:r>
              <a:rPr lang="en-US" b="1"/>
              <a:t>		are involved in production of CSF.</a:t>
            </a:r>
          </a:p>
          <a:p>
            <a:endParaRPr lang="en-US" b="1"/>
          </a:p>
          <a:p>
            <a:r>
              <a:rPr lang="en-US" b="1"/>
              <a:t>Total Volume:  	80-150 ml</a:t>
            </a:r>
          </a:p>
          <a:p>
            <a:r>
              <a:rPr lang="en-US" b="1"/>
              <a:t>Production rate:	20ml/hr.</a:t>
            </a:r>
          </a:p>
          <a:p>
            <a:r>
              <a:rPr lang="en-US" b="1"/>
              <a:t>Composition:		glucose, proteins, lactic acid, urea</a:t>
            </a:r>
          </a:p>
          <a:p>
            <a:r>
              <a:rPr lang="en-US" b="1"/>
              <a:t>			cations (Na+, K+, Ca2+, Mg2+)</a:t>
            </a:r>
          </a:p>
          <a:p>
            <a:r>
              <a:rPr lang="en-US" b="1"/>
              <a:t>			anions (Cl-, HCO3-)</a:t>
            </a:r>
          </a:p>
          <a:p>
            <a:r>
              <a:rPr lang="en-US" b="1"/>
              <a:t>Functions:</a:t>
            </a:r>
          </a:p>
          <a:p>
            <a:r>
              <a:rPr lang="en-US" b="1"/>
              <a:t>			1.  Mechanical protection</a:t>
            </a:r>
          </a:p>
          <a:p>
            <a:r>
              <a:rPr lang="en-US" b="1"/>
              <a:t>			2.  Chemical protection</a:t>
            </a:r>
          </a:p>
          <a:p>
            <a:r>
              <a:rPr lang="en-US" b="1"/>
              <a:t>				hyponatremia, hypernatremia</a:t>
            </a:r>
          </a:p>
          <a:p>
            <a:r>
              <a:rPr lang="en-US" b="1"/>
              <a:t>			3. 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Ventricles of the Brain</a:t>
            </a:r>
          </a:p>
        </p:txBody>
      </p:sp>
      <p:pic>
        <p:nvPicPr>
          <p:cNvPr id="24579" name="Picture 3" descr="1738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620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3" descr="173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0"/>
            <a:ext cx="461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173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3" descr="173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0"/>
            <a:ext cx="461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1738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3" descr="173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19188"/>
            <a:ext cx="7620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3" descr="FG14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Embryonic Development of the Brain and Spinal Cord, Primary Structures</a:t>
            </a:r>
          </a:p>
        </p:txBody>
      </p:sp>
      <p:pic>
        <p:nvPicPr>
          <p:cNvPr id="4099" name="Picture 3" descr="173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Embryonic Development of the Brain and Spinal Cord, Secondary Structures</a:t>
            </a:r>
          </a:p>
        </p:txBody>
      </p:sp>
      <p:pic>
        <p:nvPicPr>
          <p:cNvPr id="5123" name="Picture 3" descr="1738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Flow Chart for the Nervous System</a:t>
            </a:r>
          </a:p>
        </p:txBody>
      </p:sp>
      <p:pic>
        <p:nvPicPr>
          <p:cNvPr id="6147" name="Picture 4" descr="nsdiv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848600" cy="434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7171" name="Picture 3" descr="173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8195" name="Picture 3" descr="173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9219" name="Picture 3" descr="173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 Structures of the Brain</a:t>
            </a:r>
          </a:p>
        </p:txBody>
      </p:sp>
      <p:pic>
        <p:nvPicPr>
          <p:cNvPr id="10243" name="Picture 3" descr="173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63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930</TotalTime>
  <Words>150</Words>
  <Application>Microsoft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Bio&amp; 241 A&amp;P   Unit 4 Lecture 2</vt:lpstr>
      <vt:lpstr>Embryonic Development of  the Brain and Spinal Cord </vt:lpstr>
      <vt:lpstr>Embryonic Development of the Brain and Spinal Cord, Primary Structures</vt:lpstr>
      <vt:lpstr>Embryonic Development of the Brain and Spinal Cord, Secondary Structures</vt:lpstr>
      <vt:lpstr>Flow Chart for the Nervous System</vt:lpstr>
      <vt:lpstr>Major Structures of the Brain</vt:lpstr>
      <vt:lpstr>Major Structures of the Brain</vt:lpstr>
      <vt:lpstr>Major Structures of the Brain</vt:lpstr>
      <vt:lpstr>Major Structures of the Brain</vt:lpstr>
      <vt:lpstr>Embryonic Development of  the Brain and Spinal Cord</vt:lpstr>
      <vt:lpstr>Embryonic Development of  the Brain and Spinal Cord</vt:lpstr>
      <vt:lpstr>Arrangement of the Meninges and their spaces</vt:lpstr>
      <vt:lpstr>Lobes of the Cerebral Cortex</vt:lpstr>
      <vt:lpstr>Functional Areas of the Cerebral Cortex</vt:lpstr>
      <vt:lpstr>Major Structures of the Brain  as seen in Frontal Section</vt:lpstr>
      <vt:lpstr>Major Structures of the Brain  as seen from an inferior view including cranial nerves</vt:lpstr>
      <vt:lpstr>Major Structures of the Brain  as seen in midsagittal</vt:lpstr>
      <vt:lpstr>Major Structures of the Brain</vt:lpstr>
      <vt:lpstr>Major Structures of the Brain</vt:lpstr>
      <vt:lpstr>Major Structures of the Brain</vt:lpstr>
      <vt:lpstr>Major Structures of the Brain</vt:lpstr>
      <vt:lpstr>Cerebrospinal Fluid “CSF”</vt:lpstr>
      <vt:lpstr>Ventricles of the Brain</vt:lpstr>
      <vt:lpstr>Slide 24</vt:lpstr>
      <vt:lpstr>Slide 25</vt:lpstr>
      <vt:lpstr>Slide 26</vt:lpstr>
      <vt:lpstr>Slide 27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30</cp:revision>
  <dcterms:created xsi:type="dcterms:W3CDTF">2001-10-29T22:22:24Z</dcterms:created>
  <dcterms:modified xsi:type="dcterms:W3CDTF">2009-03-04T03:34:17Z</dcterms:modified>
</cp:coreProperties>
</file>